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365" r:id="rId3"/>
    <p:sldId id="374" r:id="rId4"/>
    <p:sldId id="375" r:id="rId5"/>
    <p:sldId id="373" r:id="rId6"/>
    <p:sldId id="376" r:id="rId7"/>
    <p:sldId id="377" r:id="rId8"/>
    <p:sldId id="378" r:id="rId9"/>
    <p:sldId id="379" r:id="rId10"/>
    <p:sldId id="371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6" autoAdjust="0"/>
    <p:restoredTop sz="90767" autoAdjust="0"/>
  </p:normalViewPr>
  <p:slideViewPr>
    <p:cSldViewPr snapToGrid="0" snapToObjects="1">
      <p:cViewPr varScale="1">
        <p:scale>
          <a:sx n="104" d="100"/>
          <a:sy n="104" d="100"/>
        </p:scale>
        <p:origin x="7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446DB-0682-1048-9548-6234B84D0D93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CA609-D90B-6D4B-B737-2F5CD3937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CA609-D90B-6D4B-B737-2F5CD39370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CA609-D90B-6D4B-B737-2F5CD39370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CA609-D90B-6D4B-B737-2F5CD39370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50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B6DBE-524E-FA4A-96E4-53363B326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0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8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2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1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6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6F4A0-2D7A-2548-9E01-8C0BE2F39C8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9902-9057-2343-AA25-0E15D6DCF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2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" y="1575377"/>
            <a:ext cx="121919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i="1" dirty="0">
                <a:latin typeface="Arial" panose="020B0604020202020204" pitchFamily="34" charset="0"/>
                <a:cs typeface="Arial" panose="020B0604020202020204" pitchFamily="34" charset="0"/>
              </a:rPr>
              <a:t>I have been appointed BSO</a:t>
            </a:r>
          </a:p>
          <a:p>
            <a:pPr algn="ctr"/>
            <a:r>
              <a:rPr lang="en-GB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3800" i="1" dirty="0">
                <a:latin typeface="Arial" panose="020B0604020202020204" pitchFamily="34" charset="0"/>
                <a:cs typeface="Arial" panose="020B0604020202020204" pitchFamily="34" charset="0"/>
              </a:rPr>
              <a:t>do I do</a:t>
            </a:r>
            <a:r>
              <a:rPr lang="en-GB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George Giotopoulos</a:t>
            </a:r>
          </a:p>
          <a:p>
            <a:pPr algn="ctr"/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Annual BSO event</a:t>
            </a: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Tuesday, 18th of May 2021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32" y="6224831"/>
            <a:ext cx="2668858" cy="554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" y="5977054"/>
            <a:ext cx="3071888" cy="80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484" y="883027"/>
            <a:ext cx="12052516" cy="5856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it-IT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it-IT" sz="2800" dirty="0">
              <a:latin typeface="Arial" charset="0"/>
              <a:ea typeface="Arial" charset="0"/>
              <a:cs typeface="Arial" charset="0"/>
            </a:endParaRPr>
          </a:p>
          <a:p>
            <a:endParaRPr lang="it-IT" sz="2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9484" y="-5480"/>
            <a:ext cx="12052516" cy="1235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900" dirty="0" smtClean="0">
                <a:latin typeface="Arial"/>
                <a:cs typeface="Arial"/>
              </a:rPr>
              <a:t>Acknowledgements</a:t>
            </a:r>
            <a:endParaRPr lang="en-US" sz="2900" dirty="0">
              <a:latin typeface="Arial"/>
              <a:ea typeface="Comic Sans MS" charset="0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32" y="6224831"/>
            <a:ext cx="2668858" cy="554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38" y="5977054"/>
            <a:ext cx="3071888" cy="80256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39484" y="883027"/>
            <a:ext cx="4920189" cy="5974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dirty="0">
              <a:latin typeface="Arial"/>
              <a:ea typeface="Comic Sans MS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917" y="1058965"/>
            <a:ext cx="1151408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/>
              <a:t>Sally Lees</a:t>
            </a:r>
          </a:p>
          <a:p>
            <a:r>
              <a:rPr lang="en-GB" sz="2600" b="1" dirty="0" smtClean="0"/>
              <a:t>Sanjay Sinha</a:t>
            </a:r>
          </a:p>
          <a:p>
            <a:r>
              <a:rPr lang="en-GB" sz="2600" b="1" dirty="0" smtClean="0"/>
              <a:t>Mark </a:t>
            </a:r>
            <a:r>
              <a:rPr lang="en-GB" sz="2600" b="1" dirty="0" err="1" smtClean="0"/>
              <a:t>Elsdon</a:t>
            </a:r>
            <a:endParaRPr lang="en-GB" sz="2600" b="1" dirty="0" smtClean="0"/>
          </a:p>
          <a:p>
            <a:r>
              <a:rPr lang="en-GB" sz="2600" b="1" dirty="0"/>
              <a:t>Irina </a:t>
            </a:r>
            <a:r>
              <a:rPr lang="en-GB" sz="2600" b="1" dirty="0" err="1" smtClean="0"/>
              <a:t>Pshenichnaya</a:t>
            </a:r>
            <a:endParaRPr lang="en-GB" sz="2600" b="1" dirty="0" smtClean="0"/>
          </a:p>
          <a:p>
            <a:r>
              <a:rPr lang="en-GB" sz="2600" b="1" dirty="0" smtClean="0"/>
              <a:t>Ingo </a:t>
            </a:r>
            <a:r>
              <a:rPr lang="en-GB" sz="2600" b="1" dirty="0" err="1" smtClean="0"/>
              <a:t>Ringshausen</a:t>
            </a:r>
            <a:endParaRPr lang="en-GB" sz="2600" b="1" dirty="0" smtClean="0"/>
          </a:p>
          <a:p>
            <a:r>
              <a:rPr lang="en-GB" sz="2600" b="1" dirty="0" smtClean="0"/>
              <a:t>Joo-</a:t>
            </a:r>
            <a:r>
              <a:rPr lang="en-GB" sz="2600" b="1" dirty="0" err="1" smtClean="0"/>
              <a:t>Hyeon</a:t>
            </a:r>
            <a:r>
              <a:rPr lang="en-GB" sz="2600" b="1" dirty="0" smtClean="0"/>
              <a:t> Lee</a:t>
            </a:r>
          </a:p>
          <a:p>
            <a:r>
              <a:rPr lang="en-GB" sz="2600" b="1" dirty="0" smtClean="0"/>
              <a:t>Maria </a:t>
            </a:r>
            <a:r>
              <a:rPr lang="en-GB" sz="2600" b="1" dirty="0" err="1"/>
              <a:t>Alcolea</a:t>
            </a:r>
            <a:r>
              <a:rPr lang="en-GB" sz="2600" b="1" dirty="0" smtClean="0"/>
              <a:t> </a:t>
            </a:r>
          </a:p>
          <a:p>
            <a:endParaRPr lang="en-GB" sz="2600" b="1" dirty="0"/>
          </a:p>
          <a:p>
            <a:r>
              <a:rPr lang="en-GB" sz="2600" b="1" dirty="0" smtClean="0"/>
              <a:t>John </a:t>
            </a:r>
            <a:r>
              <a:rPr lang="en-GB" sz="2600" b="1" dirty="0"/>
              <a:t>Sinclair</a:t>
            </a:r>
            <a:endParaRPr lang="en-GB" sz="2600" b="1" dirty="0" smtClean="0"/>
          </a:p>
          <a:p>
            <a:r>
              <a:rPr lang="en-GB" sz="2600" b="1" dirty="0" smtClean="0"/>
              <a:t>Mark Wills</a:t>
            </a:r>
          </a:p>
          <a:p>
            <a:r>
              <a:rPr lang="en-GB" sz="2600" b="1" dirty="0" smtClean="0"/>
              <a:t>                                                                                          </a:t>
            </a:r>
            <a:endParaRPr lang="en-GB" sz="2600" b="1" dirty="0"/>
          </a:p>
          <a:p>
            <a:r>
              <a:rPr lang="en-GB" sz="2600" b="1" dirty="0"/>
              <a:t>Androulla Gilliland</a:t>
            </a:r>
            <a:endParaRPr lang="en-GB" sz="2600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26627" y="2555164"/>
            <a:ext cx="446626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/>
              <a:t>Special thanks </a:t>
            </a:r>
            <a:r>
              <a:rPr lang="en-GB" sz="3200" b="1" dirty="0" smtClean="0"/>
              <a:t>to: </a:t>
            </a:r>
          </a:p>
          <a:p>
            <a:pPr algn="ctr">
              <a:lnSpc>
                <a:spcPct val="150000"/>
              </a:lnSpc>
            </a:pPr>
            <a:r>
              <a:rPr lang="en-GB" sz="3200" b="1" dirty="0" smtClean="0"/>
              <a:t>Steph </a:t>
            </a:r>
            <a:r>
              <a:rPr lang="en-GB" sz="3200" b="1" dirty="0"/>
              <a:t>Hall &amp; </a:t>
            </a:r>
            <a:r>
              <a:rPr lang="en-GB" sz="3200" b="1" dirty="0" err="1"/>
              <a:t>Keff</a:t>
            </a:r>
            <a:r>
              <a:rPr lang="en-GB" sz="3200" b="1" dirty="0"/>
              <a:t> Tibbles</a:t>
            </a:r>
          </a:p>
          <a:p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9432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8310"/>
            <a:ext cx="12192000" cy="1065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000" dirty="0" smtClean="0">
              <a:latin typeface="Arial"/>
              <a:ea typeface="Comic Sans MS" charset="0"/>
              <a:cs typeface="Arial"/>
            </a:endParaRP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Who are we?</a:t>
            </a: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 </a:t>
            </a:r>
            <a:endParaRPr lang="en-GB" sz="3200" dirty="0">
              <a:latin typeface="Arial"/>
              <a:ea typeface="Comic Sans MS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6" y="1480237"/>
            <a:ext cx="714375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6436" y="1177846"/>
            <a:ext cx="463556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“The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Cambridge Stem Cell Institute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is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world-leading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centre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stem cell research.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Our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mission is to transform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human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health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through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a deep understanding 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stem cell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</a:rPr>
              <a:t>biology”.</a:t>
            </a:r>
            <a:r>
              <a:rPr lang="en-GB" sz="2200" dirty="0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5681" t="23423" r="27994" b="34595"/>
          <a:stretch/>
        </p:blipFill>
        <p:spPr>
          <a:xfrm>
            <a:off x="8587946" y="3855502"/>
            <a:ext cx="3113904" cy="2879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904" y="6296293"/>
            <a:ext cx="72991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err="1">
                <a:latin typeface="Arial"/>
                <a:ea typeface="Comic Sans MS" charset="0"/>
                <a:cs typeface="Arial"/>
              </a:rPr>
              <a:t>Wellcome</a:t>
            </a:r>
            <a:r>
              <a:rPr lang="en-GB" sz="2600" dirty="0">
                <a:latin typeface="Arial"/>
                <a:ea typeface="Comic Sans MS" charset="0"/>
                <a:cs typeface="Arial"/>
              </a:rPr>
              <a:t> – MRC Cambridge Stem Cell </a:t>
            </a:r>
            <a:r>
              <a:rPr lang="en-GB" sz="2600" dirty="0" smtClean="0">
                <a:latin typeface="Arial"/>
                <a:ea typeface="Comic Sans MS" charset="0"/>
                <a:cs typeface="Arial"/>
              </a:rPr>
              <a:t>Institute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7076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8308"/>
            <a:ext cx="12192000" cy="1046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900" dirty="0" smtClean="0">
              <a:latin typeface="Arial"/>
              <a:ea typeface="Comic Sans MS" charset="0"/>
              <a:cs typeface="Arial"/>
            </a:endParaRPr>
          </a:p>
          <a:p>
            <a:pPr algn="ctr"/>
            <a:r>
              <a:rPr lang="en-US" sz="2900" dirty="0" smtClean="0">
                <a:latin typeface="Arial"/>
                <a:ea typeface="Comic Sans MS" charset="0"/>
                <a:cs typeface="Arial"/>
              </a:rPr>
              <a:t>What do we do?</a:t>
            </a:r>
          </a:p>
          <a:p>
            <a:pPr algn="ctr"/>
            <a:r>
              <a:rPr lang="en-US" sz="2900" dirty="0" smtClean="0">
                <a:latin typeface="Arial"/>
                <a:ea typeface="Comic Sans MS" charset="0"/>
                <a:cs typeface="Arial"/>
              </a:rPr>
              <a:t> </a:t>
            </a:r>
            <a:endParaRPr lang="en-GB" sz="2900" dirty="0">
              <a:latin typeface="Arial"/>
              <a:ea typeface="Comic Sans MS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6" y="1480237"/>
            <a:ext cx="714375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01682" y="1400270"/>
            <a:ext cx="494507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“Our scientists study stem cell behaviour, </a:t>
            </a:r>
          </a:p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both normal and pathological, 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use their findings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to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improve 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prevention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endParaRPr lang="en-GB" sz="22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diagnosis and treatment of diseases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The research groups 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work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across three key research themes: 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Stem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Cell States, 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Stem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Cells in Disease and 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Stem 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Cells &amp; </a:t>
            </a: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Therapeutics”.</a:t>
            </a:r>
            <a:r>
              <a:rPr lang="en-GB" sz="22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904" y="6296293"/>
            <a:ext cx="72991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 err="1">
                <a:latin typeface="Arial"/>
                <a:ea typeface="Comic Sans MS" charset="0"/>
                <a:cs typeface="Arial"/>
              </a:rPr>
              <a:t>Wellcome</a:t>
            </a:r>
            <a:r>
              <a:rPr lang="en-GB" sz="2600" dirty="0">
                <a:latin typeface="Arial"/>
                <a:ea typeface="Comic Sans MS" charset="0"/>
                <a:cs typeface="Arial"/>
              </a:rPr>
              <a:t> – MRC Cambridge Stem Cell </a:t>
            </a:r>
            <a:r>
              <a:rPr lang="en-GB" sz="2600" dirty="0" smtClean="0">
                <a:latin typeface="Arial"/>
                <a:ea typeface="Comic Sans MS" charset="0"/>
                <a:cs typeface="Arial"/>
              </a:rPr>
              <a:t>Institute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801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8308"/>
            <a:ext cx="12192000" cy="1046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900" dirty="0" smtClean="0">
              <a:latin typeface="Arial"/>
              <a:ea typeface="Comic Sans MS" charset="0"/>
              <a:cs typeface="Arial"/>
            </a:endParaRPr>
          </a:p>
          <a:p>
            <a:pPr algn="ctr"/>
            <a:r>
              <a:rPr lang="en-US" sz="2900" dirty="0" smtClean="0">
                <a:latin typeface="Arial"/>
                <a:ea typeface="Comic Sans MS" charset="0"/>
                <a:cs typeface="Arial"/>
              </a:rPr>
              <a:t>What do we do…in Safety Office terms?</a:t>
            </a:r>
          </a:p>
          <a:p>
            <a:pPr algn="ctr"/>
            <a:r>
              <a:rPr lang="en-US" sz="2400" dirty="0" smtClean="0">
                <a:latin typeface="Arial"/>
                <a:ea typeface="Comic Sans MS" charset="0"/>
                <a:cs typeface="Arial"/>
              </a:rPr>
              <a:t> </a:t>
            </a:r>
            <a:endParaRPr lang="en-GB" sz="2400" dirty="0">
              <a:latin typeface="Arial"/>
              <a:ea typeface="Comic Sans MS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7512" y="1400270"/>
            <a:ext cx="494507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“Our scientists study stem cell behaviour, </a:t>
            </a:r>
          </a:p>
          <a:p>
            <a:pPr algn="ctr"/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both normal and pathological, </a:t>
            </a:r>
            <a:endParaRPr lang="en-GB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and 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use their findings </a:t>
            </a:r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improve </a:t>
            </a:r>
            <a:endParaRPr lang="en-GB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prevention</a:t>
            </a:r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endParaRPr lang="en-GB" sz="22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diagnosis and treatment of diseases</a:t>
            </a:r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The research groups </a:t>
            </a:r>
            <a:endParaRPr lang="en-GB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work 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across three key research themes: </a:t>
            </a:r>
            <a:endParaRPr lang="en-GB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Stem 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Cell States, </a:t>
            </a:r>
            <a:endParaRPr lang="en-GB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Stem 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Cells in Disease and </a:t>
            </a:r>
            <a:endParaRPr lang="en-GB" sz="2200" dirty="0" smtClean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Stem </a:t>
            </a:r>
            <a:r>
              <a:rPr lang="en-GB" sz="2200" dirty="0">
                <a:solidFill>
                  <a:schemeClr val="bg1">
                    <a:lumMod val="75000"/>
                  </a:schemeClr>
                </a:solidFill>
              </a:rPr>
              <a:t>Cells &amp; </a:t>
            </a:r>
            <a:r>
              <a:rPr lang="en-GB" sz="2200" dirty="0" smtClean="0">
                <a:solidFill>
                  <a:schemeClr val="bg1">
                    <a:lumMod val="75000"/>
                  </a:schemeClr>
                </a:solidFill>
              </a:rPr>
              <a:t>Therapeutics”.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786" y="4156066"/>
            <a:ext cx="3200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GM work:</a:t>
            </a:r>
          </a:p>
          <a:p>
            <a:pPr algn="ctr"/>
            <a:r>
              <a:rPr lang="en-GB" sz="2000" dirty="0" smtClean="0"/>
              <a:t>Bacteria, </a:t>
            </a:r>
            <a:r>
              <a:rPr lang="en-GB" sz="2000" dirty="0" err="1" smtClean="0"/>
              <a:t>lenti</a:t>
            </a:r>
            <a:r>
              <a:rPr lang="en-GB" sz="2000" dirty="0" smtClean="0"/>
              <a:t>- retro- adeno-viruses, </a:t>
            </a:r>
          </a:p>
          <a:p>
            <a:pPr algn="ctr"/>
            <a:r>
              <a:rPr lang="en-GB" sz="2000" dirty="0" smtClean="0"/>
              <a:t>Mice, rats, frogs and fish.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1886" y="2112996"/>
            <a:ext cx="320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Low risk tissue culture (CL1):</a:t>
            </a:r>
          </a:p>
          <a:p>
            <a:pPr algn="ctr"/>
            <a:r>
              <a:rPr lang="en-GB" sz="2000" dirty="0"/>
              <a:t>human, murine, </a:t>
            </a:r>
            <a:endParaRPr lang="en-GB" sz="2000" dirty="0" smtClean="0"/>
          </a:p>
          <a:p>
            <a:pPr algn="ctr"/>
            <a:r>
              <a:rPr lang="en-GB" sz="2000" dirty="0" smtClean="0"/>
              <a:t>frogs </a:t>
            </a:r>
            <a:r>
              <a:rPr lang="en-GB" sz="2000" dirty="0"/>
              <a:t>and fish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9847" y="5356395"/>
            <a:ext cx="3200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Primary human tissue(s):</a:t>
            </a:r>
          </a:p>
          <a:p>
            <a:pPr algn="ctr"/>
            <a:r>
              <a:rPr lang="en-GB" sz="2000" dirty="0" smtClean="0"/>
              <a:t>Haematopoietic, heart, lung…anything with stem cells in it.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872178" y="4231814"/>
            <a:ext cx="320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Animal work: Mouse, rat, frogs and fish. PDXs and CDXs (murine systems)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41468" y="2024042"/>
            <a:ext cx="320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Bandwagon work:</a:t>
            </a:r>
          </a:p>
          <a:p>
            <a:pPr algn="ctr"/>
            <a:r>
              <a:rPr lang="en-GB" sz="2000" dirty="0" smtClean="0"/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333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8308"/>
            <a:ext cx="12192000" cy="104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Arial"/>
              <a:ea typeface="Comic Sans MS" charset="0"/>
              <a:cs typeface="Arial"/>
            </a:endParaRP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Who am I?</a:t>
            </a: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 </a:t>
            </a:r>
            <a:endParaRPr lang="en-GB" sz="3200" dirty="0">
              <a:latin typeface="Arial"/>
              <a:ea typeface="Comic Sans MS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770" y="1440592"/>
            <a:ext cx="116382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PhD in Genetics.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16 years in the lab…and counting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Main focus: Mouse models of normal and malignant haematopoiesis.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Work(</a:t>
            </a:r>
            <a:r>
              <a:rPr lang="en-GB" sz="2000" dirty="0" err="1" smtClean="0"/>
              <a:t>ed</a:t>
            </a:r>
            <a:r>
              <a:rPr lang="en-GB" sz="2000" dirty="0" smtClean="0"/>
              <a:t>) with mouse and human cell lines (CL1 and CL2), mouse and human primary tissue (CL1 and CL2), 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GM (including viral delivery systems, mouse models), radioactivity (including radioisotopes and sources of 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ionising radiation) among others…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805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8308"/>
            <a:ext cx="12192000" cy="104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Arial"/>
              <a:ea typeface="Comic Sans MS" charset="0"/>
              <a:cs typeface="Arial"/>
            </a:endParaRP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The challenges</a:t>
            </a: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 </a:t>
            </a:r>
            <a:endParaRPr lang="en-GB" sz="3200" dirty="0">
              <a:latin typeface="Arial"/>
              <a:ea typeface="Comic Sans MS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770" y="1440592"/>
            <a:ext cx="976325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Reasonably sized institute: 28 PIs, ~100 Post docs, ~80 students, ~60 Research assistants.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4 core facilities plus one that is regulated by different committee (flow cytometry).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Groups came from ~10 different locations…all with their own rules (or lack thereof).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Most of us hadn’t even seen the building.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Nobody likes risk assessments.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11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8308"/>
            <a:ext cx="12192000" cy="104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Arial"/>
              <a:ea typeface="Comic Sans MS" charset="0"/>
              <a:cs typeface="Arial"/>
            </a:endParaRP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The ‘how’</a:t>
            </a: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 </a:t>
            </a:r>
            <a:endParaRPr lang="en-GB" sz="3200" dirty="0">
              <a:latin typeface="Arial"/>
              <a:ea typeface="Comic Sans MS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770" y="1440592"/>
            <a:ext cx="11034559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The Biological Safety Committee: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An influential chair.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2 core facility managers.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2 experienced safety officers.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3 PIs.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 smtClean="0"/>
              <a:t>An experienced deputy BSO who is also the DSO.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Personal interaction with each and every lab</a:t>
            </a:r>
            <a:r>
              <a:rPr lang="en-GB" sz="2000" dirty="0"/>
              <a:t> </a:t>
            </a:r>
            <a:r>
              <a:rPr lang="en-GB" sz="2000" dirty="0" smtClean="0"/>
              <a:t>as well as a biological </a:t>
            </a:r>
            <a:r>
              <a:rPr lang="en-GB" sz="2000" dirty="0"/>
              <a:t>safety representative for each lab.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Templates for BRAs.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Standardised text for sections such as waste management.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Admin support (secretarial staff).</a:t>
            </a:r>
          </a:p>
        </p:txBody>
      </p:sp>
    </p:spTree>
    <p:extLst>
      <p:ext uri="{BB962C8B-B14F-4D97-AF65-F5344CB8AC3E}">
        <p14:creationId xmlns:p14="http://schemas.microsoft.com/office/powerpoint/2010/main" val="33706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8308"/>
            <a:ext cx="12192000" cy="104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Arial"/>
              <a:ea typeface="Comic Sans MS" charset="0"/>
              <a:cs typeface="Arial"/>
            </a:endParaRP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The now and the future</a:t>
            </a: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 </a:t>
            </a:r>
            <a:endParaRPr lang="en-GB" sz="3200" dirty="0">
              <a:latin typeface="Arial"/>
              <a:ea typeface="Comic Sans MS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770" y="1440592"/>
            <a:ext cx="7714228" cy="3584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Online depository of biological risk assessments curated by each lab.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Institute-wide GM forms (e.g. GM rodents).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Working towards a 10-day turnaround of new submissions.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PDX and/or CDX institute-wide risk assessments.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GB" sz="2000" dirty="0" smtClean="0"/>
              <a:t>Institute-wide HSE notification for GM work.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860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8308"/>
            <a:ext cx="12192000" cy="1046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dirty="0" smtClean="0">
              <a:latin typeface="Arial"/>
              <a:ea typeface="Comic Sans MS" charset="0"/>
              <a:cs typeface="Arial"/>
            </a:endParaRP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The rewards</a:t>
            </a:r>
          </a:p>
          <a:p>
            <a:pPr algn="ctr"/>
            <a:r>
              <a:rPr lang="en-US" sz="3200" dirty="0" smtClean="0">
                <a:latin typeface="Arial"/>
                <a:ea typeface="Comic Sans MS" charset="0"/>
                <a:cs typeface="Arial"/>
              </a:rPr>
              <a:t> </a:t>
            </a:r>
            <a:endParaRPr lang="en-GB" sz="3200" dirty="0">
              <a:latin typeface="Arial"/>
              <a:ea typeface="Comic Sans MS" charset="0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44" y="926757"/>
            <a:ext cx="3106952" cy="55234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8994955">
            <a:off x="4203079" y="3470387"/>
            <a:ext cx="2014151" cy="1408671"/>
          </a:xfrm>
          <a:prstGeom prst="ellipse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 rot="2442188">
            <a:off x="5589373" y="4767009"/>
            <a:ext cx="2014151" cy="1408671"/>
          </a:xfrm>
          <a:prstGeom prst="ellipse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5502</TotalTime>
  <Words>562</Words>
  <Application>Microsoft Office PowerPoint</Application>
  <PresentationFormat>Widescreen</PresentationFormat>
  <Paragraphs>131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Diane Grover</cp:lastModifiedBy>
  <cp:revision>144</cp:revision>
  <cp:lastPrinted>2019-10-08T18:05:18Z</cp:lastPrinted>
  <dcterms:created xsi:type="dcterms:W3CDTF">2018-07-07T18:48:38Z</dcterms:created>
  <dcterms:modified xsi:type="dcterms:W3CDTF">2021-05-17T16:14:00Z</dcterms:modified>
</cp:coreProperties>
</file>